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92" r:id="rId5"/>
    <p:sldId id="275" r:id="rId6"/>
    <p:sldId id="296" r:id="rId7"/>
    <p:sldId id="276" r:id="rId8"/>
    <p:sldId id="298" r:id="rId9"/>
    <p:sldId id="300" r:id="rId10"/>
    <p:sldId id="301" r:id="rId11"/>
    <p:sldId id="277" r:id="rId12"/>
    <p:sldId id="278" r:id="rId13"/>
    <p:sldId id="279" r:id="rId14"/>
    <p:sldId id="294" r:id="rId15"/>
    <p:sldId id="281" r:id="rId16"/>
    <p:sldId id="282" r:id="rId17"/>
    <p:sldId id="283" r:id="rId18"/>
    <p:sldId id="284" r:id="rId19"/>
    <p:sldId id="285" r:id="rId20"/>
    <p:sldId id="293" r:id="rId21"/>
    <p:sldId id="295" r:id="rId22"/>
    <p:sldId id="288" r:id="rId23"/>
    <p:sldId id="28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634"/>
  </p:normalViewPr>
  <p:slideViewPr>
    <p:cSldViewPr snapToGrid="0" showGuides="1">
      <p:cViewPr varScale="1">
        <p:scale>
          <a:sx n="113" d="100"/>
          <a:sy n="113" d="100"/>
        </p:scale>
        <p:origin x="456" y="11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accent1">
                <a:lumMod val="40000"/>
                <a:lumOff val="60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8074-43DF-85DD-F0A10967E889}"/>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8074-43DF-85DD-F0A10967E889}"/>
            </c:ext>
          </c:extLst>
        </c:ser>
        <c:ser>
          <c:idx val="2"/>
          <c:order val="2"/>
          <c:tx>
            <c:strRef>
              <c:f>Sheet1!$D$1</c:f>
              <c:strCache>
                <c:ptCount val="1"/>
                <c:pt idx="0">
                  <c:v>Series 1</c:v>
                </c:pt>
              </c:strCache>
            </c:strRef>
          </c:tx>
          <c:spPr>
            <a:solidFill>
              <a:schemeClr val="accent4"/>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8074-43DF-85DD-F0A10967E889}"/>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9/9/2025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9/9/2025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105249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348449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18</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D6C69-2F37-519C-AE9D-147F7D0DE2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687260-F7A5-5D94-3A22-9EF3E1EBD2DA}"/>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F5DA7319-B3E5-97B5-9726-185BC03D392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CD8D51C8-CC5C-DFE5-E847-02EAA4F8C24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436769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10</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12</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sz="2800" dirty="0"/>
              <a:t>VMware to Red Hat OpenShift Virtualization Migration</a:t>
            </a:r>
            <a:br>
              <a:rPr lang="en-US" sz="2800" dirty="0"/>
            </a:br>
            <a:br>
              <a:rPr lang="en-US" sz="2800" dirty="0"/>
            </a:br>
            <a:r>
              <a:rPr lang="en-US" sz="1600" dirty="0"/>
              <a:t>Analysis &amp; Proposed Solution for a Large European Bank</a:t>
            </a:r>
            <a:endParaRPr lang="en-US" sz="28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Team1</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Areas of growth</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690692596"/>
              </p:ext>
            </p:extLst>
          </p:nvPr>
        </p:nvGraphicFramePr>
        <p:xfrm>
          <a:off x="581025" y="1614488"/>
          <a:ext cx="10890250" cy="2376000"/>
        </p:xfrm>
        <a:graphic>
          <a:graphicData uri="http://schemas.openxmlformats.org/drawingml/2006/table">
            <a:tbl>
              <a:tblPr firstRow="1" bandRow="1">
                <a:tableStyleId>{C4B1156A-380E-4F78-BDF5-A606A8083BF9}</a:tableStyleId>
              </a:tblPr>
              <a:tblGrid>
                <a:gridCol w="2178050">
                  <a:extLst>
                    <a:ext uri="{9D8B030D-6E8A-4147-A177-3AD203B41FA5}">
                      <a16:colId xmlns:a16="http://schemas.microsoft.com/office/drawing/2014/main" val="1457000769"/>
                    </a:ext>
                  </a:extLst>
                </a:gridCol>
                <a:gridCol w="2178050">
                  <a:extLst>
                    <a:ext uri="{9D8B030D-6E8A-4147-A177-3AD203B41FA5}">
                      <a16:colId xmlns:a16="http://schemas.microsoft.com/office/drawing/2014/main" val="1939741220"/>
                    </a:ext>
                  </a:extLst>
                </a:gridCol>
                <a:gridCol w="2178050">
                  <a:extLst>
                    <a:ext uri="{9D8B030D-6E8A-4147-A177-3AD203B41FA5}">
                      <a16:colId xmlns:a16="http://schemas.microsoft.com/office/drawing/2014/main" val="1728182267"/>
                    </a:ext>
                  </a:extLst>
                </a:gridCol>
                <a:gridCol w="2178050">
                  <a:extLst>
                    <a:ext uri="{9D8B030D-6E8A-4147-A177-3AD203B41FA5}">
                      <a16:colId xmlns:a16="http://schemas.microsoft.com/office/drawing/2014/main" val="3091143212"/>
                    </a:ext>
                  </a:extLst>
                </a:gridCol>
                <a:gridCol w="2178050">
                  <a:extLst>
                    <a:ext uri="{9D8B030D-6E8A-4147-A177-3AD203B41FA5}">
                      <a16:colId xmlns:a16="http://schemas.microsoft.com/office/drawing/2014/main" val="440248734"/>
                    </a:ext>
                  </a:extLst>
                </a:gridCol>
              </a:tblGrid>
              <a:tr h="475200">
                <a:tc>
                  <a:txBody>
                    <a:bodyPr/>
                    <a:lstStyle/>
                    <a:p>
                      <a:pPr algn="ctr"/>
                      <a:r>
                        <a:rPr lang="en-US" sz="1800" b="0" kern="1200" dirty="0">
                          <a:solidFill>
                            <a:schemeClr val="accent6"/>
                          </a:solidFill>
                        </a:rPr>
                        <a:t>Time period</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B2B</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Supply chain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ROI</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E-commerce</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475200">
                <a:tc>
                  <a:txBody>
                    <a:bodyPr/>
                    <a:lstStyle/>
                    <a:p>
                      <a:pPr algn="ctr"/>
                      <a:r>
                        <a:rPr lang="en-US" b="0" dirty="0">
                          <a:solidFill>
                            <a:schemeClr val="accent6"/>
                          </a:solidFill>
                        </a:rPr>
                        <a:t>Q1</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2.3</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r h="475200">
                <a:tc>
                  <a:txBody>
                    <a:bodyPr/>
                    <a:lstStyle/>
                    <a:p>
                      <a:pPr algn="ctr"/>
                      <a:r>
                        <a:rPr lang="en-US" b="0" dirty="0">
                          <a:solidFill>
                            <a:schemeClr val="accent6"/>
                          </a:solidFill>
                        </a:rPr>
                        <a:t>Q2</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3.2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4.4</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3.0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315783827"/>
                  </a:ext>
                </a:extLst>
              </a:tr>
              <a:tr h="475200">
                <a:tc>
                  <a:txBody>
                    <a:bodyPr/>
                    <a:lstStyle/>
                    <a:p>
                      <a:pPr algn="ctr"/>
                      <a:r>
                        <a:rPr lang="en-US" b="0" dirty="0">
                          <a:solidFill>
                            <a:schemeClr val="accent6"/>
                          </a:solidFill>
                        </a:rPr>
                        <a:t>Q3</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2.1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2.8</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707436735"/>
                  </a:ext>
                </a:extLst>
              </a:tr>
              <a:tr h="475200">
                <a:tc>
                  <a:txBody>
                    <a:bodyPr/>
                    <a:lstStyle/>
                    <a:p>
                      <a:pPr algn="ctr"/>
                      <a:r>
                        <a:rPr lang="en-US" b="0" dirty="0">
                          <a:solidFill>
                            <a:schemeClr val="accent6"/>
                          </a:solidFill>
                        </a:rPr>
                        <a:t>Q4</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70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2008827937"/>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“Business opportunities are like buses. There’s always another one coming.”</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Richard Branson</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11</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Meet our team</a:t>
            </a:r>
          </a:p>
        </p:txBody>
      </p:sp>
      <p:pic>
        <p:nvPicPr>
          <p:cNvPr id="55" name="Picture Placeholder 54" descr="Team member headshot">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dirty="0"/>
              <a:t>Takuma Hayashi</a:t>
            </a:r>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28"/>
          </p:nvPr>
        </p:nvSpPr>
        <p:spPr/>
        <p:txBody>
          <a:bodyPr/>
          <a:lstStyle/>
          <a:p>
            <a:r>
              <a:rPr lang="en-US" dirty="0"/>
              <a:t>President</a:t>
            </a:r>
          </a:p>
        </p:txBody>
      </p:sp>
      <p:pic>
        <p:nvPicPr>
          <p:cNvPr id="52" name="Picture Placeholder 51" descr="Team member headshot">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4" cstate="print">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dirty="0"/>
              <a:t>Mirjam Nilsson</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p:txBody>
          <a:bodyPr/>
          <a:lstStyle/>
          <a:p>
            <a:r>
              <a:rPr lang="en-US" dirty="0"/>
              <a:t>Chief Executive Officer</a:t>
            </a:r>
          </a:p>
        </p:txBody>
      </p:sp>
      <p:pic>
        <p:nvPicPr>
          <p:cNvPr id="49" name="Picture Placeholder 48" descr="Team member headshot">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dirty="0"/>
              <a:t>Flora Berggren</a:t>
            </a:r>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p:txBody>
          <a:bodyPr/>
          <a:lstStyle/>
          <a:p>
            <a:r>
              <a:rPr lang="en-US" dirty="0"/>
              <a:t>Chief Operations Officer</a:t>
            </a:r>
          </a:p>
        </p:txBody>
      </p:sp>
      <p:pic>
        <p:nvPicPr>
          <p:cNvPr id="46" name="Picture Placeholder 45" descr="Team member headshot">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6" cstate="print">
            <a:extLst>
              <a:ext uri="{28A0092B-C50C-407E-A947-70E740481C1C}">
                <a14:useLocalDpi xmlns:a14="http://schemas.microsoft.com/office/drawing/2010/main"/>
              </a:ext>
            </a:extLst>
          </a:blip>
          <a:srcRect/>
          <a:stretch>
            <a:fillRect/>
          </a:stretch>
        </p:blipFill>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dirty="0"/>
              <a:t>Rajesh Santoshi</a:t>
            </a:r>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p:txBody>
          <a:bodyPr/>
          <a:lstStyle/>
          <a:p>
            <a:r>
              <a:rPr lang="en-US" dirty="0"/>
              <a:t>VP Marketing</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2107888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p:txBody>
          <a:bodyPr/>
          <a:lstStyle/>
          <a:p>
            <a:r>
              <a:rPr lang="en-US" dirty="0"/>
              <a:t>Meet our extended team</a:t>
            </a:r>
            <a:br>
              <a:rPr lang="en-US" dirty="0"/>
            </a:br>
            <a:endParaRPr lang="en-US" dirty="0"/>
          </a:p>
        </p:txBody>
      </p:sp>
      <p:sp>
        <p:nvSpPr>
          <p:cNvPr id="4" name="Footer Placeholder 3">
            <a:extLst>
              <a:ext uri="{FF2B5EF4-FFF2-40B4-BE49-F238E27FC236}">
                <a16:creationId xmlns:a16="http://schemas.microsoft.com/office/drawing/2014/main" id="{7287D169-32E8-A3EE-E540-39E11489C0B2}"/>
              </a:ext>
            </a:extLst>
          </p:cNvPr>
          <p:cNvSpPr>
            <a:spLocks noGrp="1"/>
          </p:cNvSpPr>
          <p:nvPr>
            <p:ph type="ftr" sz="quarter" idx="76"/>
          </p:nvPr>
        </p:nvSpPr>
        <p:spPr/>
        <p:txBody>
          <a:bodyPr/>
          <a:lstStyle/>
          <a:p>
            <a:r>
              <a:rPr lang="en-US" dirty="0"/>
              <a:t>Presentation title</a:t>
            </a:r>
          </a:p>
        </p:txBody>
      </p:sp>
      <p:pic>
        <p:nvPicPr>
          <p:cNvPr id="21" name="Picture Placeholder 20" descr="Team member head shot">
            <a:extLst>
              <a:ext uri="{FF2B5EF4-FFF2-40B4-BE49-F238E27FC236}">
                <a16:creationId xmlns:a16="http://schemas.microsoft.com/office/drawing/2014/main" id="{7EF79273-63D1-7688-D687-A3A054320DA3}"/>
              </a:ext>
            </a:extLst>
          </p:cNvPr>
          <p:cNvPicPr>
            <a:picLocks noGrp="1" noChangeAspect="1"/>
          </p:cNvPicPr>
          <p:nvPr>
            <p:ph type="pic" sz="quarter" idx="48"/>
          </p:nvPr>
        </p:nvPicPr>
        <p:blipFill>
          <a:blip r:embed="rId3"/>
          <a:srcRect l="290" r="290"/>
          <a:stretch>
            <a:fillRect/>
          </a:stretch>
        </p:blipFill>
        <p:spPr/>
      </p:pic>
      <p:pic>
        <p:nvPicPr>
          <p:cNvPr id="22" name="Picture Placeholder 21" descr="Team member head shot">
            <a:extLst>
              <a:ext uri="{FF2B5EF4-FFF2-40B4-BE49-F238E27FC236}">
                <a16:creationId xmlns:a16="http://schemas.microsoft.com/office/drawing/2014/main" id="{ACE3EAF4-4C1D-9470-70D6-9A59B64FE831}"/>
              </a:ext>
            </a:extLst>
          </p:cNvPr>
          <p:cNvPicPr>
            <a:picLocks noGrp="1" noChangeAspect="1"/>
          </p:cNvPicPr>
          <p:nvPr>
            <p:ph type="pic" sz="quarter" idx="69"/>
          </p:nvPr>
        </p:nvPicPr>
        <p:blipFill>
          <a:blip r:embed="rId4"/>
          <a:srcRect l="66" r="66"/>
          <a:stretch>
            <a:fillRect/>
          </a:stretch>
        </p:blipFill>
        <p:spPr/>
      </p:pic>
      <p:pic>
        <p:nvPicPr>
          <p:cNvPr id="23" name="Picture Placeholder 22" descr="Team member head shot">
            <a:extLst>
              <a:ext uri="{FF2B5EF4-FFF2-40B4-BE49-F238E27FC236}">
                <a16:creationId xmlns:a16="http://schemas.microsoft.com/office/drawing/2014/main" id="{85E109E0-6F43-BF42-1334-8F71F2737F6E}"/>
              </a:ext>
            </a:extLst>
          </p:cNvPr>
          <p:cNvPicPr>
            <a:picLocks noGrp="1" noChangeAspect="1"/>
          </p:cNvPicPr>
          <p:nvPr>
            <p:ph type="pic" sz="quarter" idx="70"/>
          </p:nvPr>
        </p:nvPicPr>
        <p:blipFill>
          <a:blip r:embed="rId5"/>
          <a:srcRect l="66" r="66"/>
          <a:stretch>
            <a:fillRect/>
          </a:stretch>
        </p:blipFill>
        <p:spPr/>
      </p:pic>
      <p:pic>
        <p:nvPicPr>
          <p:cNvPr id="24" name="Picture Placeholder 23" descr="Team member head shot">
            <a:extLst>
              <a:ext uri="{FF2B5EF4-FFF2-40B4-BE49-F238E27FC236}">
                <a16:creationId xmlns:a16="http://schemas.microsoft.com/office/drawing/2014/main" id="{62A14532-44B7-EB47-8708-7A06F11CA9A5}"/>
              </a:ext>
            </a:extLst>
          </p:cNvPr>
          <p:cNvPicPr>
            <a:picLocks noGrp="1" noChangeAspect="1"/>
          </p:cNvPicPr>
          <p:nvPr>
            <p:ph type="pic" sz="quarter" idx="71"/>
          </p:nvPr>
        </p:nvPicPr>
        <p:blipFill>
          <a:blip r:embed="rId6"/>
          <a:srcRect l="124" r="124"/>
          <a:stretch>
            <a:fillRect/>
          </a:stretch>
        </p:blipFill>
        <p:spPr/>
      </p:pic>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dirty="0"/>
              <a:t>Takuma Hayashi</a:t>
            </a:r>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p:txBody>
          <a:bodyPr/>
          <a:lstStyle/>
          <a:p>
            <a:r>
              <a:rPr lang="en-US" dirty="0"/>
              <a:t>President</a:t>
            </a:r>
          </a:p>
          <a:p>
            <a:endParaRPr lang="en-US" dirty="0"/>
          </a:p>
          <a:p>
            <a:endParaRPr lang="en-US" dirty="0"/>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US" altLang="zh-CN" dirty="0"/>
              <a:t>Mirjam Nilsson</a:t>
            </a:r>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a:lstStyle/>
          <a:p>
            <a:r>
              <a:rPr lang="en-US" altLang="zh-CN" dirty="0"/>
              <a:t>Chief Executive Officer</a:t>
            </a:r>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dirty="0"/>
              <a:t>Flora Berggren</a:t>
            </a:r>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p:txBody>
          <a:bodyPr/>
          <a:lstStyle/>
          <a:p>
            <a:r>
              <a:rPr lang="en-US" altLang="zh-CN" dirty="0"/>
              <a:t>Chief Operations Officer</a:t>
            </a:r>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dirty="0"/>
              <a:t>Rajesh Santoshi</a:t>
            </a:r>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a:lstStyle/>
          <a:p>
            <a:r>
              <a:rPr lang="en-US" altLang="zh-CN" dirty="0"/>
              <a:t>VP Marketing</a:t>
            </a:r>
          </a:p>
          <a:p>
            <a:endParaRPr lang="zh-CN" altLang="en-US" dirty="0"/>
          </a:p>
        </p:txBody>
      </p:sp>
      <p:pic>
        <p:nvPicPr>
          <p:cNvPr id="25" name="Picture Placeholder 24" descr="Team member head shot">
            <a:extLst>
              <a:ext uri="{FF2B5EF4-FFF2-40B4-BE49-F238E27FC236}">
                <a16:creationId xmlns:a16="http://schemas.microsoft.com/office/drawing/2014/main" id="{C4278EDC-F728-808C-D295-E0C0DFC531C6}"/>
              </a:ext>
            </a:extLst>
          </p:cNvPr>
          <p:cNvPicPr>
            <a:picLocks noGrp="1" noChangeAspect="1"/>
          </p:cNvPicPr>
          <p:nvPr>
            <p:ph type="pic" sz="quarter" idx="72"/>
          </p:nvPr>
        </p:nvPicPr>
        <p:blipFill>
          <a:blip r:embed="rId7"/>
          <a:srcRect l="290" r="290"/>
          <a:stretch>
            <a:fillRect/>
          </a:stretch>
        </p:blipFill>
        <p:spPr/>
      </p:pic>
      <p:pic>
        <p:nvPicPr>
          <p:cNvPr id="26" name="Picture Placeholder 25" descr="Team member head shot">
            <a:extLst>
              <a:ext uri="{FF2B5EF4-FFF2-40B4-BE49-F238E27FC236}">
                <a16:creationId xmlns:a16="http://schemas.microsoft.com/office/drawing/2014/main" id="{8E1094DB-5DC4-C284-A95B-F7BB4F7FC964}"/>
              </a:ext>
            </a:extLst>
          </p:cNvPr>
          <p:cNvPicPr>
            <a:picLocks noGrp="1" noChangeAspect="1"/>
          </p:cNvPicPr>
          <p:nvPr>
            <p:ph type="pic" sz="quarter" idx="73"/>
          </p:nvPr>
        </p:nvPicPr>
        <p:blipFill>
          <a:blip r:embed="rId8"/>
          <a:srcRect l="66" r="66"/>
          <a:stretch>
            <a:fillRect/>
          </a:stretch>
        </p:blipFill>
        <p:spPr/>
      </p:pic>
      <p:pic>
        <p:nvPicPr>
          <p:cNvPr id="27" name="Picture Placeholder 26" descr="Team member head shot">
            <a:extLst>
              <a:ext uri="{FF2B5EF4-FFF2-40B4-BE49-F238E27FC236}">
                <a16:creationId xmlns:a16="http://schemas.microsoft.com/office/drawing/2014/main" id="{9E9B9737-3575-C7D7-9424-7312C762D7E8}"/>
              </a:ext>
            </a:extLst>
          </p:cNvPr>
          <p:cNvPicPr>
            <a:picLocks noGrp="1" noChangeAspect="1"/>
          </p:cNvPicPr>
          <p:nvPr>
            <p:ph type="pic" sz="quarter" idx="74"/>
          </p:nvPr>
        </p:nvPicPr>
        <p:blipFill>
          <a:blip r:embed="rId9"/>
          <a:srcRect l="66" r="66"/>
          <a:stretch>
            <a:fillRect/>
          </a:stretch>
        </p:blipFill>
        <p:spPr/>
      </p:pic>
      <p:pic>
        <p:nvPicPr>
          <p:cNvPr id="28" name="Picture Placeholder 27" descr="Team member head shot">
            <a:extLst>
              <a:ext uri="{FF2B5EF4-FFF2-40B4-BE49-F238E27FC236}">
                <a16:creationId xmlns:a16="http://schemas.microsoft.com/office/drawing/2014/main" id="{C6F50B64-6066-B1E5-0198-28BA84695F33}"/>
              </a:ext>
            </a:extLst>
          </p:cNvPr>
          <p:cNvPicPr>
            <a:picLocks noGrp="1" noChangeAspect="1"/>
          </p:cNvPicPr>
          <p:nvPr>
            <p:ph type="pic" sz="quarter" idx="75"/>
          </p:nvPr>
        </p:nvPicPr>
        <p:blipFill>
          <a:blip r:embed="rId10"/>
          <a:srcRect l="124" r="124"/>
          <a:stretch>
            <a:fillRect/>
          </a:stretch>
        </p:blipFill>
        <p:spPr/>
      </p:pic>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dirty="0"/>
              <a:t>Graham Barne</a:t>
            </a:r>
            <a:r>
              <a:rPr lang="en-US" altLang="zh-CN" dirty="0"/>
              <a:t>s</a:t>
            </a:r>
            <a:endParaRPr lang="en-US" dirty="0"/>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a:lstStyle/>
          <a:p>
            <a:r>
              <a:rPr lang="en-US" dirty="0"/>
              <a:t>VP Product</a:t>
            </a:r>
          </a:p>
          <a:p>
            <a:endParaRPr lang="en-US" dirty="0"/>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p:txBody>
          <a:bodyPr/>
          <a:lstStyle/>
          <a:p>
            <a:r>
              <a:rPr lang="en-US" altLang="zh-CN" dirty="0"/>
              <a:t>Rowan Murphy</a:t>
            </a:r>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p:txBody>
          <a:bodyPr/>
          <a:lstStyle/>
          <a:p>
            <a:r>
              <a:rPr lang="en-US" altLang="zh-CN" dirty="0"/>
              <a:t>SEO Strategist</a:t>
            </a:r>
          </a:p>
          <a:p>
            <a:endParaRPr lang="zh-CN" altLang="en-US" dirty="0"/>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p:txBody>
          <a:bodyPr/>
          <a:lstStyle/>
          <a:p>
            <a:r>
              <a:rPr lang="en-US" altLang="zh-CN" dirty="0"/>
              <a:t>Elizabeth Moore</a:t>
            </a:r>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a:lstStyle/>
          <a:p>
            <a:r>
              <a:rPr lang="en-US" altLang="zh-CN" dirty="0"/>
              <a:t>Product Designer</a:t>
            </a:r>
          </a:p>
          <a:p>
            <a:endParaRPr lang="zh-CN" altLang="en-US"/>
          </a:p>
        </p:txBody>
      </p:sp>
      <p:sp>
        <p:nvSpPr>
          <p:cNvPr id="140" name="Text Placeholder 139">
            <a:extLst>
              <a:ext uri="{FF2B5EF4-FFF2-40B4-BE49-F238E27FC236}">
                <a16:creationId xmlns:a16="http://schemas.microsoft.com/office/drawing/2014/main" id="{2528F54A-A46A-9326-2193-943237532FCE}"/>
              </a:ext>
            </a:extLst>
          </p:cNvPr>
          <p:cNvSpPr>
            <a:spLocks noGrp="1"/>
          </p:cNvSpPr>
          <p:nvPr>
            <p:ph type="body" sz="quarter" idx="67"/>
          </p:nvPr>
        </p:nvSpPr>
        <p:spPr/>
        <p:txBody>
          <a:bodyPr/>
          <a:lstStyle/>
          <a:p>
            <a:r>
              <a:rPr lang="en-US" altLang="zh-CN" dirty="0"/>
              <a:t>Robin Kline</a:t>
            </a:r>
          </a:p>
        </p:txBody>
      </p:sp>
      <p:sp>
        <p:nvSpPr>
          <p:cNvPr id="104" name="Text Placeholder 103">
            <a:extLst>
              <a:ext uri="{FF2B5EF4-FFF2-40B4-BE49-F238E27FC236}">
                <a16:creationId xmlns:a16="http://schemas.microsoft.com/office/drawing/2014/main" id="{518FD4E8-9A30-D19A-0CE1-E025FDE22A18}"/>
              </a:ext>
            </a:extLst>
          </p:cNvPr>
          <p:cNvSpPr>
            <a:spLocks noGrp="1"/>
          </p:cNvSpPr>
          <p:nvPr>
            <p:ph type="body" sz="quarter" idx="68"/>
          </p:nvPr>
        </p:nvSpPr>
        <p:spPr/>
        <p:txBody>
          <a:bodyPr/>
          <a:lstStyle/>
          <a:p>
            <a:r>
              <a:rPr lang="en-US" altLang="zh-CN" dirty="0"/>
              <a:t>Content Developer</a:t>
            </a:r>
          </a:p>
          <a:p>
            <a:endParaRPr lang="zh-CN" altLang="en-US" dirty="0"/>
          </a:p>
        </p:txBody>
      </p:sp>
      <p:sp>
        <p:nvSpPr>
          <p:cNvPr id="5" name="Slide Number Placeholder 4">
            <a:extLst>
              <a:ext uri="{FF2B5EF4-FFF2-40B4-BE49-F238E27FC236}">
                <a16:creationId xmlns:a16="http://schemas.microsoft.com/office/drawing/2014/main" id="{0A3F816F-E557-EF17-FA3D-67F4F647CA3C}"/>
              </a:ext>
            </a:extLst>
          </p:cNvPr>
          <p:cNvSpPr>
            <a:spLocks noGrp="1"/>
          </p:cNvSpPr>
          <p:nvPr>
            <p:ph type="sldNum" sz="quarter" idx="77"/>
          </p:nvPr>
        </p:nvSpPr>
        <p:spPr/>
        <p:txBody>
          <a:bodyPr/>
          <a:lstStyle/>
          <a:p>
            <a:fld id="{47FEACEE-25B4-4A2D-B147-27296E36371D}" type="slidenum">
              <a:rPr lang="en-US" altLang="zh-CN" smtClean="0"/>
              <a:pPr/>
              <a:t>13</a:t>
            </a:fld>
            <a:endParaRPr lang="en-US" altLang="zh-CN" dirty="0"/>
          </a:p>
        </p:txBody>
      </p:sp>
    </p:spTree>
    <p:extLst>
      <p:ext uri="{BB962C8B-B14F-4D97-AF65-F5344CB8AC3E}">
        <p14:creationId xmlns:p14="http://schemas.microsoft.com/office/powerpoint/2010/main" val="3157109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Plan for product launch</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dirty="0"/>
              <a:t>Planning</a:t>
            </a:r>
          </a:p>
          <a:p>
            <a:endParaRPr lang="zh-CN" altLang="en-US"/>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p:txBody>
          <a:bodyPr/>
          <a:lstStyle/>
          <a:p>
            <a:r>
              <a:rPr lang="en-US" altLang="zh-CN" dirty="0"/>
              <a:t>Synergize scalable e-commerce</a:t>
            </a:r>
          </a:p>
          <a:p>
            <a:endParaRPr lang="zh-CN" altLang="en-US" dirty="0"/>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dirty="0"/>
              <a:t>Marketing</a:t>
            </a:r>
          </a:p>
          <a:p>
            <a:endParaRPr lang="zh-CN" altLang="en-US"/>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a:lstStyle/>
          <a:p>
            <a:r>
              <a:rPr lang="en-US" altLang="zh-CN" dirty="0"/>
              <a:t>Disseminate standardized </a:t>
            </a:r>
          </a:p>
          <a:p>
            <a:r>
              <a:rPr lang="en-US" altLang="zh-CN" dirty="0"/>
              <a:t>metrics</a:t>
            </a:r>
          </a:p>
          <a:p>
            <a:endParaRPr lang="zh-CN" altLang="en-US" dirty="0"/>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dirty="0"/>
              <a:t>Design</a:t>
            </a:r>
          </a:p>
          <a:p>
            <a:endParaRPr lang="zh-CN" altLang="en-US"/>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p:txBody>
          <a:bodyPr/>
          <a:lstStyle/>
          <a:p>
            <a:r>
              <a:rPr lang="en-US" altLang="zh-CN" dirty="0"/>
              <a:t>Coordinate</a:t>
            </a:r>
          </a:p>
          <a:p>
            <a:r>
              <a:rPr lang="en-US" altLang="zh-CN" dirty="0"/>
              <a:t>e-business applications</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altLang="zh-CN" dirty="0"/>
              <a:t>Strategy</a:t>
            </a:r>
          </a:p>
          <a:p>
            <a:endParaRPr lang="zh-CN" altLang="en-US"/>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a:t>Foster holistically superior methodologies</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dirty="0"/>
              <a:t>Launch</a:t>
            </a:r>
          </a:p>
          <a:p>
            <a:endParaRPr lang="zh-CN" altLang="en-US"/>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a:t>Deploy strategic networks with compelling</a:t>
            </a:r>
          </a:p>
          <a:p>
            <a:r>
              <a:rPr lang="en-US" altLang="zh-CN" dirty="0"/>
              <a:t>e-business needs</a:t>
            </a:r>
          </a:p>
          <a:p>
            <a:endParaRPr lang="zh-CN" altLang="en-US" dirty="0"/>
          </a:p>
        </p:txBody>
      </p:sp>
      <p:sp>
        <p:nvSpPr>
          <p:cNvPr id="4" name="Footer Placeholder 3">
            <a:extLst>
              <a:ext uri="{FF2B5EF4-FFF2-40B4-BE49-F238E27FC236}">
                <a16:creationId xmlns:a16="http://schemas.microsoft.com/office/drawing/2014/main" id="{695DA9C9-8185-D0AB-3C76-BC1CABABA354}"/>
              </a:ext>
            </a:extLst>
          </p:cNvPr>
          <p:cNvSpPr>
            <a:spLocks noGrp="1"/>
          </p:cNvSpPr>
          <p:nvPr>
            <p:ph type="ftr" sz="quarter" idx="6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14</a:t>
            </a:fld>
            <a:endParaRPr lang="en-US" altLang="zh-CN" dirty="0"/>
          </a:p>
        </p:txBody>
      </p:sp>
    </p:spTree>
    <p:extLst>
      <p:ext uri="{BB962C8B-B14F-4D97-AF65-F5344CB8AC3E}">
        <p14:creationId xmlns:p14="http://schemas.microsoft.com/office/powerpoint/2010/main" val="2517140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Plan for product launch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Planning</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Synergize scalable</a:t>
            </a:r>
          </a:p>
          <a:p>
            <a:pPr lvl="0"/>
            <a:r>
              <a:rPr lang="en-US" dirty="0"/>
              <a:t>e-commerce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Marketing</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Disseminate standardized metrics</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Design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Coordinate</a:t>
            </a:r>
          </a:p>
          <a:p>
            <a:pPr lvl="0"/>
            <a:r>
              <a:rPr lang="en-US" dirty="0"/>
              <a:t>e-business applications</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Strategy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Foster holistically superior methodologies</a:t>
            </a:r>
          </a:p>
          <a:p>
            <a:endParaRPr lang="en-US" dirty="0"/>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Launch</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Deploy strategic networks with compelling</a:t>
            </a:r>
          </a:p>
          <a:p>
            <a:pPr lvl="0"/>
            <a:r>
              <a:rPr lang="en-US" dirty="0"/>
              <a:t>e-business needs</a:t>
            </a:r>
          </a:p>
          <a:p>
            <a:endParaRPr lang="en-US" dirty="0"/>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15</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Sep 20XX</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Synergize scalable</a:t>
            </a:r>
          </a:p>
          <a:p>
            <a:r>
              <a:rPr lang="en-US" altLang="zh-CN" noProof="0" dirty="0"/>
              <a:t>e-commerce</a:t>
            </a:r>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Nov 20XX</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Disseminate standardized metrics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Jan 20XX</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Coordinate e-business applications</a:t>
            </a:r>
          </a:p>
          <a:p>
            <a:endParaRPr lang="zh-CN" altLang="en-US"/>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Mar 20XX</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Foster holistically superior methodologies</a:t>
            </a:r>
          </a:p>
          <a:p>
            <a:endParaRPr lang="zh-CN" altLang="en-US"/>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May 20XX</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Deploy strategy networks with compelling e-business needs</a:t>
            </a:r>
          </a:p>
          <a:p>
            <a:endParaRPr lang="zh-CN" altLang="en-US"/>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16</a:t>
            </a:fld>
            <a:endParaRPr lang="en-US" altLang="zh-CN" dirty="0"/>
          </a:p>
        </p:txBody>
      </p:sp>
    </p:spTree>
    <p:extLst>
      <p:ext uri="{BB962C8B-B14F-4D97-AF65-F5344CB8AC3E}">
        <p14:creationId xmlns:p14="http://schemas.microsoft.com/office/powerpoint/2010/main" val="3760906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B2B market scenarios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Develop winning strategies to keep ahead of the competition </a:t>
            </a:r>
          </a:p>
          <a:p>
            <a:endParaRPr lang="en-US" dirty="0"/>
          </a:p>
          <a:p>
            <a:r>
              <a:rPr lang="en-US" dirty="0"/>
              <a:t>Capitalize on low-hanging fruit to identify a ballpark value</a:t>
            </a:r>
          </a:p>
          <a:p>
            <a:endParaRPr lang="en-US" dirty="0"/>
          </a:p>
          <a:p>
            <a:r>
              <a:rPr lang="en-US" dirty="0"/>
              <a:t>Visualize customer directed convergence</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12438" cy="587964"/>
          </a:xfrm>
        </p:spPr>
        <p:txBody>
          <a:bodyPr/>
          <a:lstStyle/>
          <a:p>
            <a:r>
              <a:rPr lang="en-US" dirty="0"/>
              <a:t>Cloud-based opportunities</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Iterative approaches to corporate strategy</a:t>
            </a:r>
          </a:p>
          <a:p>
            <a:endParaRPr lang="en-US" dirty="0"/>
          </a:p>
          <a:p>
            <a:r>
              <a:rPr lang="en-US" dirty="0"/>
              <a:t>Establish a management framework from the inside</a:t>
            </a:r>
          </a:p>
          <a:p>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17</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How we get there</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Niche markets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Supply chains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Cultivate one-to-one customer service with robust ideas</a:t>
            </a:r>
          </a:p>
          <a:p>
            <a:r>
              <a:rPr lang="en-US" dirty="0"/>
              <a:t>Maximize timely deliverables for real-time schemas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18</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19</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Timeline</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Areas of growth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Primary goals</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VMware to Red Hat OpenShift Virtualization Migration</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Mirjam Nilsson</a:t>
            </a:r>
          </a:p>
          <a:p>
            <a:pPr lvl="0"/>
            <a:r>
              <a:rPr lang="en-US" dirty="0"/>
              <a:t>mirjam@contoso.com</a:t>
            </a:r>
          </a:p>
          <a:p>
            <a:pPr lvl="0"/>
            <a:r>
              <a:rPr lang="en-US" dirty="0"/>
              <a:t>www.contoso.com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5832CA6-CFD6-351D-9F50-DC98BE625409}"/>
              </a:ext>
            </a:extLst>
          </p:cNvPr>
          <p:cNvSpPr>
            <a:spLocks noGrp="1"/>
          </p:cNvSpPr>
          <p:nvPr>
            <p:ph type="ftr" sz="quarter" idx="52"/>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9CF7F33-9569-C79E-8236-0884B1CD8F49}"/>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8" name="Picture 7">
            <a:extLst>
              <a:ext uri="{FF2B5EF4-FFF2-40B4-BE49-F238E27FC236}">
                <a16:creationId xmlns:a16="http://schemas.microsoft.com/office/drawing/2014/main" id="{A34AEB83-C0F7-D6DC-EB53-765CFF1B3E4A}"/>
              </a:ext>
            </a:extLst>
          </p:cNvPr>
          <p:cNvPicPr>
            <a:picLocks noChangeAspect="1"/>
          </p:cNvPicPr>
          <p:nvPr/>
        </p:nvPicPr>
        <p:blipFill>
          <a:blip r:embed="rId2"/>
          <a:stretch>
            <a:fillRect/>
          </a:stretch>
        </p:blipFill>
        <p:spPr>
          <a:xfrm>
            <a:off x="116574" y="0"/>
            <a:ext cx="11958851" cy="6858000"/>
          </a:xfrm>
          <a:prstGeom prst="rect">
            <a:avLst/>
          </a:prstGeom>
        </p:spPr>
      </p:pic>
    </p:spTree>
    <p:extLst>
      <p:ext uri="{BB962C8B-B14F-4D97-AF65-F5344CB8AC3E}">
        <p14:creationId xmlns:p14="http://schemas.microsoft.com/office/powerpoint/2010/main" val="68747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65641" y="73358"/>
            <a:ext cx="5117162" cy="1325563"/>
          </a:xfrm>
        </p:spPr>
        <p:txBody>
          <a:bodyPr/>
          <a:lstStyle/>
          <a:p>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11942" y="1158012"/>
            <a:ext cx="10433858" cy="1458187"/>
          </a:xfrm>
        </p:spPr>
        <p:txBody>
          <a:bodyPr/>
          <a:lstStyle/>
          <a:p>
            <a:r>
              <a:rPr lang="en-US" sz="1000" b="1" dirty="0"/>
              <a:t>Executive Summary</a:t>
            </a:r>
          </a:p>
          <a:p>
            <a:r>
              <a:rPr lang="en-US" sz="1000" b="1" dirty="0"/>
              <a:t>The Challenge:</a:t>
            </a:r>
            <a:r>
              <a:rPr lang="en-US" sz="1000" dirty="0"/>
              <a:t> A large European bank faces financial pressure from its current virtualization vendor, leading it to seek a new platform. The bank's environment consists of over 18,000 workloads on VMware Cloud Foundation, distributed across two physical data centers. A key requirement is to reuse existing hardware, with a focus on cost reduction and operational efficiency.</a:t>
            </a:r>
          </a:p>
          <a:p>
            <a:r>
              <a:rPr lang="en-US" sz="1000" b="1" dirty="0"/>
              <a:t>The Solution:</a:t>
            </a:r>
            <a:r>
              <a:rPr lang="en-US" sz="1000" dirty="0"/>
              <a:t> Red Hat proposes a phased migration to OpenShift Virtualization, designed to transition approximately 16,500 in-scope VMs. This approach leverages the bank's existing Cisco and Dell hardware, modernizes key workloads (e.g., </a:t>
            </a:r>
            <a:r>
              <a:rPr lang="en-US" sz="1000" dirty="0" err="1"/>
              <a:t>Datagrid</a:t>
            </a:r>
            <a:r>
              <a:rPr lang="en-US" sz="1000" dirty="0"/>
              <a:t>, MongoDB, NodeJS) through containerization, and provides a clear path to enhanced operational consistency and security.</a:t>
            </a:r>
          </a:p>
          <a:p>
            <a:r>
              <a:rPr lang="en-US" sz="1000" b="1" dirty="0"/>
              <a:t>Key Highlights:</a:t>
            </a:r>
            <a:endParaRPr lang="en-US" sz="1000" dirty="0"/>
          </a:p>
          <a:p>
            <a:r>
              <a:rPr lang="en-US" sz="1000" b="1" dirty="0"/>
              <a:t>Phased Migration:</a:t>
            </a:r>
            <a:r>
              <a:rPr lang="en-US" sz="1000" dirty="0"/>
              <a:t> A three-year plan using a "Migration Factory" model to ensure a smooth transition.</a:t>
            </a:r>
          </a:p>
          <a:p>
            <a:r>
              <a:rPr lang="en-US" sz="1000" b="1" dirty="0"/>
              <a:t>Cost Optimization:</a:t>
            </a:r>
            <a:r>
              <a:rPr lang="en-US" sz="1000" dirty="0"/>
              <a:t> Significant savings through the elimination of legacy vendor licensing and the consolidation of VMs and containers on a single platform.</a:t>
            </a:r>
          </a:p>
          <a:p>
            <a:r>
              <a:rPr lang="en-US" sz="1000" b="1" dirty="0"/>
              <a:t>Enhanced Security:</a:t>
            </a:r>
            <a:r>
              <a:rPr lang="en-US" sz="1000" dirty="0"/>
              <a:t> Recommendations for advanced </a:t>
            </a:r>
            <a:r>
              <a:rPr lang="en-US" sz="1000" dirty="0" err="1"/>
              <a:t>microsegmentation</a:t>
            </a:r>
            <a:r>
              <a:rPr lang="en-US" sz="1000" dirty="0"/>
              <a:t> to meet the bank's security posture requirements.</a:t>
            </a:r>
          </a:p>
          <a:p>
            <a:endParaRPr lang="en-US" dirty="0"/>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VMware to Red Hat OpenShift Virtualization Migration</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AEAFA-066D-CAD9-B8FC-0DCD77934F8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19F58E-8D29-EF41-B24A-EBE1434B5C6D}"/>
              </a:ext>
            </a:extLst>
          </p:cNvPr>
          <p:cNvSpPr>
            <a:spLocks noGrp="1"/>
          </p:cNvSpPr>
          <p:nvPr>
            <p:ph type="title"/>
          </p:nvPr>
        </p:nvSpPr>
        <p:spPr>
          <a:xfrm>
            <a:off x="411942" y="191831"/>
            <a:ext cx="5117162" cy="1325563"/>
          </a:xfrm>
        </p:spPr>
        <p:txBody>
          <a:bodyPr/>
          <a:lstStyle/>
          <a:p>
            <a:r>
              <a:rPr lang="en-IN" dirty="0"/>
              <a:t>Current Environment Analysis</a:t>
            </a:r>
            <a:endParaRPr lang="en-US" dirty="0"/>
          </a:p>
        </p:txBody>
      </p:sp>
      <p:sp>
        <p:nvSpPr>
          <p:cNvPr id="20" name="Text Placeholder 19">
            <a:extLst>
              <a:ext uri="{FF2B5EF4-FFF2-40B4-BE49-F238E27FC236}">
                <a16:creationId xmlns:a16="http://schemas.microsoft.com/office/drawing/2014/main" id="{CBE4685A-02D3-7B9C-591D-C70414D799E0}"/>
              </a:ext>
            </a:extLst>
          </p:cNvPr>
          <p:cNvSpPr>
            <a:spLocks noGrp="1"/>
          </p:cNvSpPr>
          <p:nvPr>
            <p:ph type="body" sz="quarter" idx="28"/>
          </p:nvPr>
        </p:nvSpPr>
        <p:spPr>
          <a:xfrm>
            <a:off x="411941" y="1158012"/>
            <a:ext cx="10782227" cy="5059908"/>
          </a:xfrm>
        </p:spPr>
        <p:txBody>
          <a:bodyPr/>
          <a:lstStyle/>
          <a:p>
            <a:endParaRPr lang="en-US" dirty="0"/>
          </a:p>
          <a:p>
            <a:r>
              <a:rPr lang="en-US" dirty="0"/>
              <a:t>Total Workloads: ~18,000 </a:t>
            </a:r>
          </a:p>
          <a:p>
            <a:pPr marL="285750" indent="-285750">
              <a:buFont typeface="Arial" panose="020B0604020202020204" pitchFamily="34" charset="0"/>
              <a:buChar char="•"/>
            </a:pPr>
            <a:r>
              <a:rPr lang="en-US" dirty="0" err="1"/>
              <a:t>workloadsOperating</a:t>
            </a:r>
            <a:r>
              <a:rPr lang="en-US" dirty="0"/>
              <a:t> Systems:</a:t>
            </a:r>
          </a:p>
          <a:p>
            <a:pPr marL="971550" lvl="1" indent="-285750"/>
            <a:r>
              <a:rPr lang="en-US" dirty="0"/>
              <a:t>70% Windows: Windows 2016 (50%), Windows 2019 (30%), Windows 2022 (10%).</a:t>
            </a:r>
          </a:p>
          <a:p>
            <a:pPr marL="971550" lvl="1" indent="-285750"/>
            <a:r>
              <a:rPr lang="en-US" dirty="0"/>
              <a:t>25% Linux: RHEL 7 (45%), Ubuntu Server (25%), RHEL 8 (20%).5% </a:t>
            </a:r>
          </a:p>
          <a:p>
            <a:pPr marL="971550" lvl="1" indent="-285750"/>
            <a:r>
              <a:rPr lang="en-US" dirty="0"/>
              <a:t>Other: Solaris various (80%), </a:t>
            </a:r>
            <a:r>
              <a:rPr lang="en-US" dirty="0" err="1"/>
              <a:t>OpenServer</a:t>
            </a:r>
            <a:r>
              <a:rPr lang="en-US" dirty="0"/>
              <a:t> (20%).</a:t>
            </a:r>
          </a:p>
          <a:p>
            <a:pPr marL="285750" indent="-285750">
              <a:buFont typeface="Arial" panose="020B0604020202020204" pitchFamily="34" charset="0"/>
              <a:buChar char="•"/>
            </a:pPr>
            <a:r>
              <a:rPr lang="en-US" dirty="0"/>
              <a:t>Categorization:</a:t>
            </a:r>
          </a:p>
          <a:p>
            <a:pPr marL="971550" lvl="1" indent="-285750"/>
            <a:r>
              <a:rPr lang="en-US" dirty="0"/>
              <a:t>In-Scope Workloads: ~16,500 VMs for migration.</a:t>
            </a:r>
          </a:p>
          <a:p>
            <a:pPr marL="971550" lvl="1" indent="-285750"/>
            <a:r>
              <a:rPr lang="en-US" dirty="0"/>
              <a:t>Out-of-Scope Workloads: ~1,500 VMs due to unsupported or end-of-life operating systems.</a:t>
            </a:r>
          </a:p>
          <a:p>
            <a:r>
              <a:rPr lang="en-IN" dirty="0"/>
              <a:t>Infrastructure:</a:t>
            </a:r>
          </a:p>
          <a:p>
            <a:pPr marL="285750" indent="-285750">
              <a:buFont typeface="Arial" panose="020B0604020202020204" pitchFamily="34" charset="0"/>
              <a:buChar char="•"/>
            </a:pPr>
            <a:r>
              <a:rPr lang="en-IN" dirty="0"/>
              <a:t>Data </a:t>
            </a:r>
            <a:r>
              <a:rPr lang="en-IN" dirty="0" err="1"/>
              <a:t>Centers</a:t>
            </a:r>
            <a:r>
              <a:rPr lang="en-IN" dirty="0"/>
              <a:t>: 2 physical data </a:t>
            </a:r>
            <a:r>
              <a:rPr lang="en-IN" dirty="0" err="1"/>
              <a:t>centers</a:t>
            </a:r>
            <a:r>
              <a:rPr lang="en-IN" dirty="0"/>
              <a:t> (Naboo and Coruscant) with a DR site.</a:t>
            </a:r>
          </a:p>
          <a:p>
            <a:r>
              <a:rPr lang="en-IN" dirty="0"/>
              <a:t>	Hypervisors: 254 total hypervisors (55% on Naboo, 45% on Coruscant)</a:t>
            </a:r>
          </a:p>
          <a:p>
            <a:r>
              <a:rPr lang="en-IN" dirty="0"/>
              <a:t>	Hardware:</a:t>
            </a:r>
          </a:p>
          <a:p>
            <a:pPr lvl="2"/>
            <a:r>
              <a:rPr lang="en-IN" b="1" dirty="0"/>
              <a:t>Servers:</a:t>
            </a:r>
            <a:r>
              <a:rPr lang="en-IN" dirty="0"/>
              <a:t> Dell Technologies is the preferred server vendor.</a:t>
            </a:r>
          </a:p>
          <a:p>
            <a:pPr lvl="2"/>
            <a:r>
              <a:rPr lang="en-IN" b="1" dirty="0"/>
              <a:t>Networking:</a:t>
            </a:r>
            <a:r>
              <a:rPr lang="en-IN" dirty="0"/>
              <a:t> Cisco Nexus with a CLOS leaf-spine topology.</a:t>
            </a:r>
          </a:p>
          <a:p>
            <a:pPr lvl="2"/>
            <a:r>
              <a:rPr lang="en-IN" b="1" dirty="0"/>
              <a:t>Storage:</a:t>
            </a:r>
            <a:r>
              <a:rPr lang="en-IN" dirty="0"/>
              <a:t> Dell </a:t>
            </a:r>
            <a:r>
              <a:rPr lang="en-IN" dirty="0" err="1"/>
              <a:t>PowerMax</a:t>
            </a:r>
            <a:r>
              <a:rPr lang="en-IN" dirty="0"/>
              <a:t>, </a:t>
            </a:r>
            <a:r>
              <a:rPr lang="en-IN" dirty="0" err="1"/>
              <a:t>PowerFlex</a:t>
            </a:r>
            <a:r>
              <a:rPr lang="en-IN" dirty="0"/>
              <a:t>, and Local Storage.</a:t>
            </a:r>
          </a:p>
          <a:p>
            <a:pPr marL="971550" lvl="1" indent="-285750"/>
            <a:endParaRPr lang="en-US" dirty="0"/>
          </a:p>
        </p:txBody>
      </p:sp>
      <p:sp>
        <p:nvSpPr>
          <p:cNvPr id="4" name="Footer Placeholder 3">
            <a:extLst>
              <a:ext uri="{FF2B5EF4-FFF2-40B4-BE49-F238E27FC236}">
                <a16:creationId xmlns:a16="http://schemas.microsoft.com/office/drawing/2014/main" id="{90CF29B0-FFCB-9D2F-3D2E-45F4D3C6418F}"/>
              </a:ext>
            </a:extLst>
          </p:cNvPr>
          <p:cNvSpPr>
            <a:spLocks noGrp="1"/>
          </p:cNvSpPr>
          <p:nvPr>
            <p:ph type="ftr" sz="quarter" idx="52"/>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00DC2ED-3A9F-A941-93D5-7BD31121B4F5}"/>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809602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C0875-E20D-7686-87CF-862C9161320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18B3EF-5831-2F56-B5F5-23AD3B623D42}"/>
              </a:ext>
            </a:extLst>
          </p:cNvPr>
          <p:cNvSpPr>
            <a:spLocks noGrp="1"/>
          </p:cNvSpPr>
          <p:nvPr>
            <p:ph type="body" sz="quarter" idx="32"/>
          </p:nvPr>
        </p:nvSpPr>
        <p:spPr>
          <a:xfrm>
            <a:off x="234351" y="2926284"/>
            <a:ext cx="1666280" cy="2775776"/>
          </a:xfrm>
        </p:spPr>
        <p:txBody>
          <a:bodyPr/>
          <a:lstStyle/>
          <a:p>
            <a:r>
              <a:rPr lang="en-US" sz="1400" dirty="0"/>
              <a:t>OpenShift Virtualization will serve as the single, unified platform for both virtualized workloads and native containers. This consolidates management and optimizes resource utilization.</a:t>
            </a:r>
            <a:endParaRPr lang="en-IN" sz="1400" dirty="0"/>
          </a:p>
        </p:txBody>
      </p:sp>
      <p:sp>
        <p:nvSpPr>
          <p:cNvPr id="3" name="Text Placeholder 2">
            <a:extLst>
              <a:ext uri="{FF2B5EF4-FFF2-40B4-BE49-F238E27FC236}">
                <a16:creationId xmlns:a16="http://schemas.microsoft.com/office/drawing/2014/main" id="{21C6B7DA-D86E-D492-4E29-A05609A98CC9}"/>
              </a:ext>
            </a:extLst>
          </p:cNvPr>
          <p:cNvSpPr>
            <a:spLocks noGrp="1"/>
          </p:cNvSpPr>
          <p:nvPr>
            <p:ph type="body" sz="quarter" idx="50"/>
          </p:nvPr>
        </p:nvSpPr>
        <p:spPr>
          <a:xfrm>
            <a:off x="2099727" y="2922746"/>
            <a:ext cx="1665377" cy="2775776"/>
          </a:xfrm>
        </p:spPr>
        <p:txBody>
          <a:bodyPr/>
          <a:lstStyle/>
          <a:p>
            <a:r>
              <a:rPr lang="en-US" dirty="0"/>
              <a:t>The solution is designed to leverage the bank's existing physical servers, networking, and storage, eliminating the need for new hardware procurement.</a:t>
            </a:r>
            <a:endParaRPr lang="en-IN" dirty="0"/>
          </a:p>
        </p:txBody>
      </p:sp>
      <p:sp>
        <p:nvSpPr>
          <p:cNvPr id="4" name="Text Placeholder 3">
            <a:extLst>
              <a:ext uri="{FF2B5EF4-FFF2-40B4-BE49-F238E27FC236}">
                <a16:creationId xmlns:a16="http://schemas.microsoft.com/office/drawing/2014/main" id="{AA5CBD1D-7531-5B63-E3F7-1D2D0F9AAA64}"/>
              </a:ext>
            </a:extLst>
          </p:cNvPr>
          <p:cNvSpPr>
            <a:spLocks noGrp="1"/>
          </p:cNvSpPr>
          <p:nvPr>
            <p:ph type="body" sz="quarter" idx="51"/>
          </p:nvPr>
        </p:nvSpPr>
        <p:spPr>
          <a:xfrm>
            <a:off x="3985550" y="2929823"/>
            <a:ext cx="1569861" cy="2779315"/>
          </a:xfrm>
        </p:spPr>
        <p:txBody>
          <a:bodyPr/>
          <a:lstStyle/>
          <a:p>
            <a:r>
              <a:rPr lang="en-US" dirty="0"/>
              <a:t>The architecture will be laid out with multiple failure domains and OpenShift clusters to ensure no single point of failure (SPOF) for critical workloads.</a:t>
            </a:r>
            <a:endParaRPr lang="en-IN" dirty="0"/>
          </a:p>
        </p:txBody>
      </p:sp>
      <p:sp>
        <p:nvSpPr>
          <p:cNvPr id="6" name="Text Placeholder 5">
            <a:extLst>
              <a:ext uri="{FF2B5EF4-FFF2-40B4-BE49-F238E27FC236}">
                <a16:creationId xmlns:a16="http://schemas.microsoft.com/office/drawing/2014/main" id="{3942D92B-F5D7-920F-3576-F7DC4722AC51}"/>
              </a:ext>
            </a:extLst>
          </p:cNvPr>
          <p:cNvSpPr>
            <a:spLocks noGrp="1"/>
          </p:cNvSpPr>
          <p:nvPr>
            <p:ph type="body" sz="quarter" idx="53"/>
          </p:nvPr>
        </p:nvSpPr>
        <p:spPr>
          <a:xfrm>
            <a:off x="7961549" y="2919587"/>
            <a:ext cx="1667637" cy="2789552"/>
          </a:xfrm>
        </p:spPr>
        <p:txBody>
          <a:bodyPr/>
          <a:lstStyle/>
          <a:p>
            <a:r>
              <a:rPr lang="en-US" sz="1200" dirty="0"/>
              <a:t>The plan assumes a migration rate of approximately 20 VMs per day during the accelerated phase, with a total project duration of 3 years.</a:t>
            </a:r>
            <a:endParaRPr lang="en-IN" sz="1200" dirty="0"/>
          </a:p>
        </p:txBody>
      </p:sp>
      <p:sp>
        <p:nvSpPr>
          <p:cNvPr id="7" name="Text Placeholder 6">
            <a:extLst>
              <a:ext uri="{FF2B5EF4-FFF2-40B4-BE49-F238E27FC236}">
                <a16:creationId xmlns:a16="http://schemas.microsoft.com/office/drawing/2014/main" id="{F8E5D10E-E879-E19C-C480-CAE670CF2DBA}"/>
              </a:ext>
            </a:extLst>
          </p:cNvPr>
          <p:cNvSpPr>
            <a:spLocks noGrp="1"/>
          </p:cNvSpPr>
          <p:nvPr>
            <p:ph type="body" sz="quarter" idx="27"/>
          </p:nvPr>
        </p:nvSpPr>
        <p:spPr>
          <a:xfrm>
            <a:off x="234351" y="2063604"/>
            <a:ext cx="1664925" cy="865809"/>
          </a:xfrm>
        </p:spPr>
        <p:txBody>
          <a:bodyPr/>
          <a:lstStyle/>
          <a:p>
            <a:r>
              <a:rPr lang="en-IN" dirty="0"/>
              <a:t>Unified Platform</a:t>
            </a:r>
          </a:p>
        </p:txBody>
      </p:sp>
      <p:sp>
        <p:nvSpPr>
          <p:cNvPr id="8" name="Title 7">
            <a:extLst>
              <a:ext uri="{FF2B5EF4-FFF2-40B4-BE49-F238E27FC236}">
                <a16:creationId xmlns:a16="http://schemas.microsoft.com/office/drawing/2014/main" id="{6D6BFD6A-471F-0B14-7543-C94DDD7B12A5}"/>
              </a:ext>
            </a:extLst>
          </p:cNvPr>
          <p:cNvSpPr>
            <a:spLocks noGrp="1"/>
          </p:cNvSpPr>
          <p:nvPr>
            <p:ph type="title"/>
          </p:nvPr>
        </p:nvSpPr>
        <p:spPr>
          <a:xfrm>
            <a:off x="234351" y="565411"/>
            <a:ext cx="5319784" cy="1489554"/>
          </a:xfrm>
        </p:spPr>
        <p:txBody>
          <a:bodyPr/>
          <a:lstStyle/>
          <a:p>
            <a:r>
              <a:rPr lang="en-IN" dirty="0"/>
              <a:t>Target Architecture</a:t>
            </a:r>
          </a:p>
        </p:txBody>
      </p:sp>
      <p:sp>
        <p:nvSpPr>
          <p:cNvPr id="9" name="Text Placeholder 8">
            <a:extLst>
              <a:ext uri="{FF2B5EF4-FFF2-40B4-BE49-F238E27FC236}">
                <a16:creationId xmlns:a16="http://schemas.microsoft.com/office/drawing/2014/main" id="{ABEDF6D8-B466-2784-5F2E-23C266C60D38}"/>
              </a:ext>
            </a:extLst>
          </p:cNvPr>
          <p:cNvSpPr>
            <a:spLocks noGrp="1"/>
          </p:cNvSpPr>
          <p:nvPr>
            <p:ph type="body" sz="quarter" idx="46"/>
          </p:nvPr>
        </p:nvSpPr>
        <p:spPr>
          <a:xfrm>
            <a:off x="2098823" y="2056526"/>
            <a:ext cx="1666281" cy="872942"/>
          </a:xfrm>
        </p:spPr>
        <p:txBody>
          <a:bodyPr/>
          <a:lstStyle/>
          <a:p>
            <a:r>
              <a:rPr lang="en-IN" dirty="0"/>
              <a:t>Reuse Existing Infrastructure</a:t>
            </a:r>
          </a:p>
        </p:txBody>
      </p:sp>
      <p:sp>
        <p:nvSpPr>
          <p:cNvPr id="10" name="Text Placeholder 9">
            <a:extLst>
              <a:ext uri="{FF2B5EF4-FFF2-40B4-BE49-F238E27FC236}">
                <a16:creationId xmlns:a16="http://schemas.microsoft.com/office/drawing/2014/main" id="{02021031-0FBE-312A-B0AE-03D95251E237}"/>
              </a:ext>
            </a:extLst>
          </p:cNvPr>
          <p:cNvSpPr>
            <a:spLocks noGrp="1"/>
          </p:cNvSpPr>
          <p:nvPr>
            <p:ph type="body" sz="quarter" idx="47"/>
          </p:nvPr>
        </p:nvSpPr>
        <p:spPr>
          <a:xfrm>
            <a:off x="3985550" y="2063604"/>
            <a:ext cx="1568585" cy="872942"/>
          </a:xfrm>
        </p:spPr>
        <p:txBody>
          <a:bodyPr/>
          <a:lstStyle/>
          <a:p>
            <a:r>
              <a:rPr lang="en-IN" dirty="0"/>
              <a:t>High Availability</a:t>
            </a:r>
          </a:p>
        </p:txBody>
      </p:sp>
      <p:sp>
        <p:nvSpPr>
          <p:cNvPr id="11" name="Text Placeholder 10">
            <a:extLst>
              <a:ext uri="{FF2B5EF4-FFF2-40B4-BE49-F238E27FC236}">
                <a16:creationId xmlns:a16="http://schemas.microsoft.com/office/drawing/2014/main" id="{C578E20D-E5B7-848A-D6CF-92E76568B9A9}"/>
              </a:ext>
            </a:extLst>
          </p:cNvPr>
          <p:cNvSpPr>
            <a:spLocks noGrp="1"/>
          </p:cNvSpPr>
          <p:nvPr>
            <p:ph type="body" sz="quarter" idx="48"/>
          </p:nvPr>
        </p:nvSpPr>
        <p:spPr>
          <a:xfrm>
            <a:off x="6007662" y="2058417"/>
            <a:ext cx="1642632" cy="872942"/>
          </a:xfrm>
        </p:spPr>
        <p:txBody>
          <a:bodyPr/>
          <a:lstStyle/>
          <a:p>
            <a:r>
              <a:rPr lang="en-IN" dirty="0"/>
              <a:t>Phased Strategy</a:t>
            </a:r>
          </a:p>
        </p:txBody>
      </p:sp>
      <p:sp>
        <p:nvSpPr>
          <p:cNvPr id="12" name="Text Placeholder 11">
            <a:extLst>
              <a:ext uri="{FF2B5EF4-FFF2-40B4-BE49-F238E27FC236}">
                <a16:creationId xmlns:a16="http://schemas.microsoft.com/office/drawing/2014/main" id="{04E76B00-9BB0-F170-ADCA-DB4971B9C790}"/>
              </a:ext>
            </a:extLst>
          </p:cNvPr>
          <p:cNvSpPr>
            <a:spLocks noGrp="1"/>
          </p:cNvSpPr>
          <p:nvPr>
            <p:ph type="body" sz="quarter" idx="49"/>
          </p:nvPr>
        </p:nvSpPr>
        <p:spPr>
          <a:xfrm>
            <a:off x="7961549" y="2056525"/>
            <a:ext cx="1666281" cy="869759"/>
          </a:xfrm>
        </p:spPr>
        <p:txBody>
          <a:bodyPr/>
          <a:lstStyle/>
          <a:p>
            <a:r>
              <a:rPr lang="en-US" dirty="0"/>
              <a:t>Migration Velocity</a:t>
            </a:r>
            <a:endParaRPr lang="en-IN" dirty="0"/>
          </a:p>
        </p:txBody>
      </p:sp>
      <p:sp>
        <p:nvSpPr>
          <p:cNvPr id="13" name="Footer Placeholder 12">
            <a:extLst>
              <a:ext uri="{FF2B5EF4-FFF2-40B4-BE49-F238E27FC236}">
                <a16:creationId xmlns:a16="http://schemas.microsoft.com/office/drawing/2014/main" id="{EC752177-89E0-C148-6C1C-4D594618049E}"/>
              </a:ext>
            </a:extLst>
          </p:cNvPr>
          <p:cNvSpPr>
            <a:spLocks noGrp="1"/>
          </p:cNvSpPr>
          <p:nvPr>
            <p:ph type="ftr" sz="quarter" idx="54"/>
          </p:nvPr>
        </p:nvSpPr>
        <p:spPr/>
        <p:txBody>
          <a:bodyPr/>
          <a:lstStyle/>
          <a:p>
            <a:r>
              <a:rPr lang="en-US" noProof="0"/>
              <a:t>Presentation title</a:t>
            </a:r>
            <a:endParaRPr lang="en-US" noProof="0" dirty="0"/>
          </a:p>
        </p:txBody>
      </p:sp>
      <p:sp>
        <p:nvSpPr>
          <p:cNvPr id="14" name="Slide Number Placeholder 13">
            <a:extLst>
              <a:ext uri="{FF2B5EF4-FFF2-40B4-BE49-F238E27FC236}">
                <a16:creationId xmlns:a16="http://schemas.microsoft.com/office/drawing/2014/main" id="{A1AE2ED2-994B-A687-65B1-652E5C44A8BC}"/>
              </a:ext>
            </a:extLst>
          </p:cNvPr>
          <p:cNvSpPr>
            <a:spLocks noGrp="1"/>
          </p:cNvSpPr>
          <p:nvPr>
            <p:ph type="sldNum" sz="quarter" idx="55"/>
          </p:nvPr>
        </p:nvSpPr>
        <p:spPr/>
        <p:txBody>
          <a:bodyPr/>
          <a:lstStyle/>
          <a:p>
            <a:fld id="{47FEACEE-25B4-4A2D-B147-27296E36371D}" type="slidenum">
              <a:rPr lang="en-US" altLang="zh-CN" noProof="0" smtClean="0"/>
              <a:pPr/>
              <a:t>6</a:t>
            </a:fld>
            <a:endParaRPr lang="en-US" altLang="zh-CN" noProof="0" dirty="0"/>
          </a:p>
        </p:txBody>
      </p:sp>
      <p:sp>
        <p:nvSpPr>
          <p:cNvPr id="16" name="Text Placeholder 15">
            <a:extLst>
              <a:ext uri="{FF2B5EF4-FFF2-40B4-BE49-F238E27FC236}">
                <a16:creationId xmlns:a16="http://schemas.microsoft.com/office/drawing/2014/main" id="{3B0FF447-039D-FF30-F62D-B2F28EAE02B4}"/>
              </a:ext>
            </a:extLst>
          </p:cNvPr>
          <p:cNvSpPr>
            <a:spLocks noGrp="1"/>
          </p:cNvSpPr>
          <p:nvPr>
            <p:ph type="body" sz="quarter" idx="52"/>
          </p:nvPr>
        </p:nvSpPr>
        <p:spPr>
          <a:xfrm>
            <a:off x="6007661" y="2922745"/>
            <a:ext cx="1643969" cy="2775777"/>
          </a:xfrm>
        </p:spPr>
        <p:txBody>
          <a:bodyPr/>
          <a:lstStyle/>
          <a:p>
            <a:pPr algn="l"/>
            <a:r>
              <a:rPr lang="en-US" sz="1400" dirty="0"/>
              <a:t>Foundation Phase</a:t>
            </a:r>
            <a:r>
              <a:rPr lang="en-US" sz="1600" dirty="0"/>
              <a:t>: </a:t>
            </a:r>
            <a:r>
              <a:rPr lang="en-US" sz="900" dirty="0"/>
              <a:t>Focus on building a "Migration Factory" for automation, testing, and developing migration plans. Accelerated </a:t>
            </a:r>
            <a:endParaRPr lang="en-US" sz="1600" dirty="0"/>
          </a:p>
          <a:p>
            <a:pPr algn="l"/>
            <a:r>
              <a:rPr lang="en-US" sz="1400" dirty="0"/>
              <a:t>Migration Phase</a:t>
            </a:r>
            <a:r>
              <a:rPr lang="en-US" sz="1600" dirty="0"/>
              <a:t>: </a:t>
            </a:r>
            <a:r>
              <a:rPr lang="en-US" sz="1000" dirty="0"/>
              <a:t>Scale out the migration efforts, leveraging the automated processes to transition VMs in a rapid, repeatable manner.</a:t>
            </a:r>
            <a:endParaRPr lang="en-IN" sz="1600" dirty="0"/>
          </a:p>
        </p:txBody>
      </p:sp>
      <p:sp>
        <p:nvSpPr>
          <p:cNvPr id="17" name="Text Placeholder 10">
            <a:extLst>
              <a:ext uri="{FF2B5EF4-FFF2-40B4-BE49-F238E27FC236}">
                <a16:creationId xmlns:a16="http://schemas.microsoft.com/office/drawing/2014/main" id="{FB0136DD-495C-26EF-7A83-9B5CC133D346}"/>
              </a:ext>
            </a:extLst>
          </p:cNvPr>
          <p:cNvSpPr txBox="1">
            <a:spLocks/>
          </p:cNvSpPr>
          <p:nvPr/>
        </p:nvSpPr>
        <p:spPr>
          <a:xfrm>
            <a:off x="9892852" y="2054965"/>
            <a:ext cx="1865376" cy="866219"/>
          </a:xfrm>
          <a:prstGeom prst="rect">
            <a:avLst/>
          </a:prstGeom>
          <a:ln w="19050">
            <a:solidFill>
              <a:schemeClr val="accent3"/>
            </a:solidFill>
          </a:ln>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800" b="1" i="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Workload Prioritization</a:t>
            </a:r>
          </a:p>
        </p:txBody>
      </p:sp>
      <p:sp>
        <p:nvSpPr>
          <p:cNvPr id="18" name="Text Placeholder 15">
            <a:extLst>
              <a:ext uri="{FF2B5EF4-FFF2-40B4-BE49-F238E27FC236}">
                <a16:creationId xmlns:a16="http://schemas.microsoft.com/office/drawing/2014/main" id="{94BF16FB-ABEA-CD97-2831-EC183C89ED85}"/>
              </a:ext>
            </a:extLst>
          </p:cNvPr>
          <p:cNvSpPr txBox="1">
            <a:spLocks/>
          </p:cNvSpPr>
          <p:nvPr/>
        </p:nvSpPr>
        <p:spPr>
          <a:xfrm>
            <a:off x="9892852" y="2913173"/>
            <a:ext cx="1865376" cy="2785349"/>
          </a:xfrm>
          <a:prstGeom prst="rect">
            <a:avLst/>
          </a:prstGeom>
          <a:ln w="19050">
            <a:solidFill>
              <a:schemeClr val="accent3"/>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200" dirty="0"/>
              <a:t>Workloads will be assessed for complexity, with easy and medium migrations prioritized in the initial waves.</a:t>
            </a:r>
            <a:endParaRPr lang="en-IN" dirty="0"/>
          </a:p>
        </p:txBody>
      </p:sp>
      <p:sp>
        <p:nvSpPr>
          <p:cNvPr id="5" name="Title 7">
            <a:extLst>
              <a:ext uri="{FF2B5EF4-FFF2-40B4-BE49-F238E27FC236}">
                <a16:creationId xmlns:a16="http://schemas.microsoft.com/office/drawing/2014/main" id="{4FAB15C0-679E-47A7-3FD7-99717653A94F}"/>
              </a:ext>
            </a:extLst>
          </p:cNvPr>
          <p:cNvSpPr txBox="1">
            <a:spLocks/>
          </p:cNvSpPr>
          <p:nvPr/>
        </p:nvSpPr>
        <p:spPr>
          <a:xfrm>
            <a:off x="6006326" y="669050"/>
            <a:ext cx="5645100" cy="139455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IN" dirty="0"/>
              <a:t>Migration Approach</a:t>
            </a:r>
          </a:p>
        </p:txBody>
      </p:sp>
    </p:spTree>
    <p:extLst>
      <p:ext uri="{BB962C8B-B14F-4D97-AF65-F5344CB8AC3E}">
        <p14:creationId xmlns:p14="http://schemas.microsoft.com/office/powerpoint/2010/main" val="3322219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CF1FD-0B92-1AA0-013E-1A4881BF894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8AB6E78-BB4B-8F43-D8BC-74C859014C42}"/>
              </a:ext>
            </a:extLst>
          </p:cNvPr>
          <p:cNvSpPr>
            <a:spLocks noGrp="1"/>
          </p:cNvSpPr>
          <p:nvPr>
            <p:ph type="body" sz="quarter" idx="32"/>
          </p:nvPr>
        </p:nvSpPr>
        <p:spPr>
          <a:xfrm>
            <a:off x="234351" y="2926284"/>
            <a:ext cx="1666280" cy="2775776"/>
          </a:xfrm>
        </p:spPr>
        <p:txBody>
          <a:bodyPr/>
          <a:lstStyle/>
          <a:p>
            <a:r>
              <a:rPr lang="en-US" sz="1400" dirty="0"/>
              <a:t>OpenShift Virtualization will serve as the single, unified platform for both virtualized workloads and native containers. This consolidates management and optimizes resource utilization.</a:t>
            </a:r>
            <a:endParaRPr lang="en-IN" sz="1400" dirty="0"/>
          </a:p>
        </p:txBody>
      </p:sp>
      <p:sp>
        <p:nvSpPr>
          <p:cNvPr id="3" name="Text Placeholder 2">
            <a:extLst>
              <a:ext uri="{FF2B5EF4-FFF2-40B4-BE49-F238E27FC236}">
                <a16:creationId xmlns:a16="http://schemas.microsoft.com/office/drawing/2014/main" id="{41F47FBF-BF4A-931C-88E9-2A3026EA48F8}"/>
              </a:ext>
            </a:extLst>
          </p:cNvPr>
          <p:cNvSpPr>
            <a:spLocks noGrp="1"/>
          </p:cNvSpPr>
          <p:nvPr>
            <p:ph type="body" sz="quarter" idx="50"/>
          </p:nvPr>
        </p:nvSpPr>
        <p:spPr>
          <a:xfrm>
            <a:off x="2099727" y="2922746"/>
            <a:ext cx="1665377" cy="2775776"/>
          </a:xfrm>
        </p:spPr>
        <p:txBody>
          <a:bodyPr/>
          <a:lstStyle/>
          <a:p>
            <a:r>
              <a:rPr lang="en-US" dirty="0"/>
              <a:t>The solution is designed to leverage the bank's existing physical servers, networking, and storage, eliminating the need for new hardware procurement.</a:t>
            </a:r>
            <a:endParaRPr lang="en-IN" dirty="0"/>
          </a:p>
        </p:txBody>
      </p:sp>
      <p:sp>
        <p:nvSpPr>
          <p:cNvPr id="4" name="Text Placeholder 3">
            <a:extLst>
              <a:ext uri="{FF2B5EF4-FFF2-40B4-BE49-F238E27FC236}">
                <a16:creationId xmlns:a16="http://schemas.microsoft.com/office/drawing/2014/main" id="{1679AD31-CA8B-D3DE-866C-18B753A92D4C}"/>
              </a:ext>
            </a:extLst>
          </p:cNvPr>
          <p:cNvSpPr>
            <a:spLocks noGrp="1"/>
          </p:cNvSpPr>
          <p:nvPr>
            <p:ph type="body" sz="quarter" idx="51"/>
          </p:nvPr>
        </p:nvSpPr>
        <p:spPr>
          <a:xfrm>
            <a:off x="3985550" y="2929823"/>
            <a:ext cx="1569861" cy="2779315"/>
          </a:xfrm>
        </p:spPr>
        <p:txBody>
          <a:bodyPr/>
          <a:lstStyle/>
          <a:p>
            <a:r>
              <a:rPr lang="en-US" dirty="0"/>
              <a:t>The architecture will be laid out with multiple failure domains and OpenShift clusters to ensure no single point of failure (SPOF) for critical workloads.</a:t>
            </a:r>
            <a:endParaRPr lang="en-IN" dirty="0"/>
          </a:p>
        </p:txBody>
      </p:sp>
      <p:sp>
        <p:nvSpPr>
          <p:cNvPr id="6" name="Text Placeholder 5">
            <a:extLst>
              <a:ext uri="{FF2B5EF4-FFF2-40B4-BE49-F238E27FC236}">
                <a16:creationId xmlns:a16="http://schemas.microsoft.com/office/drawing/2014/main" id="{82443CB4-256D-BB74-2B0C-3471EDE2F9B3}"/>
              </a:ext>
            </a:extLst>
          </p:cNvPr>
          <p:cNvSpPr>
            <a:spLocks noGrp="1"/>
          </p:cNvSpPr>
          <p:nvPr>
            <p:ph type="body" sz="quarter" idx="53"/>
          </p:nvPr>
        </p:nvSpPr>
        <p:spPr>
          <a:xfrm>
            <a:off x="7961549" y="2919587"/>
            <a:ext cx="1667637" cy="2789552"/>
          </a:xfrm>
        </p:spPr>
        <p:txBody>
          <a:bodyPr/>
          <a:lstStyle/>
          <a:p>
            <a:r>
              <a:rPr lang="en-US" sz="1200" dirty="0"/>
              <a:t>The plan assumes a migration rate of approximately 20 VMs per day during the accelerated phase, with a total project duration of 3 years.</a:t>
            </a:r>
            <a:endParaRPr lang="en-IN" sz="1200" dirty="0"/>
          </a:p>
        </p:txBody>
      </p:sp>
      <p:sp>
        <p:nvSpPr>
          <p:cNvPr id="7" name="Text Placeholder 6">
            <a:extLst>
              <a:ext uri="{FF2B5EF4-FFF2-40B4-BE49-F238E27FC236}">
                <a16:creationId xmlns:a16="http://schemas.microsoft.com/office/drawing/2014/main" id="{4F1AECD7-8A54-3F58-F706-F05FAA5BDBB8}"/>
              </a:ext>
            </a:extLst>
          </p:cNvPr>
          <p:cNvSpPr>
            <a:spLocks noGrp="1"/>
          </p:cNvSpPr>
          <p:nvPr>
            <p:ph type="body" sz="quarter" idx="27"/>
          </p:nvPr>
        </p:nvSpPr>
        <p:spPr>
          <a:xfrm>
            <a:off x="234351" y="2063604"/>
            <a:ext cx="1664925" cy="865809"/>
          </a:xfrm>
        </p:spPr>
        <p:txBody>
          <a:bodyPr/>
          <a:lstStyle/>
          <a:p>
            <a:r>
              <a:rPr lang="en-IN" dirty="0"/>
              <a:t>Unified Platform</a:t>
            </a:r>
          </a:p>
        </p:txBody>
      </p:sp>
      <p:sp>
        <p:nvSpPr>
          <p:cNvPr id="8" name="Title 7">
            <a:extLst>
              <a:ext uri="{FF2B5EF4-FFF2-40B4-BE49-F238E27FC236}">
                <a16:creationId xmlns:a16="http://schemas.microsoft.com/office/drawing/2014/main" id="{B302215C-3749-6BA0-58AE-9A40FAD965FE}"/>
              </a:ext>
            </a:extLst>
          </p:cNvPr>
          <p:cNvSpPr>
            <a:spLocks noGrp="1"/>
          </p:cNvSpPr>
          <p:nvPr>
            <p:ph type="title"/>
          </p:nvPr>
        </p:nvSpPr>
        <p:spPr>
          <a:xfrm>
            <a:off x="234351" y="565411"/>
            <a:ext cx="5319784" cy="1489554"/>
          </a:xfrm>
        </p:spPr>
        <p:txBody>
          <a:bodyPr/>
          <a:lstStyle/>
          <a:p>
            <a:r>
              <a:rPr lang="en-IN" dirty="0"/>
              <a:t>Target Architecture</a:t>
            </a:r>
          </a:p>
        </p:txBody>
      </p:sp>
      <p:sp>
        <p:nvSpPr>
          <p:cNvPr id="9" name="Text Placeholder 8">
            <a:extLst>
              <a:ext uri="{FF2B5EF4-FFF2-40B4-BE49-F238E27FC236}">
                <a16:creationId xmlns:a16="http://schemas.microsoft.com/office/drawing/2014/main" id="{578013C5-3219-6954-B2A2-4409950644A6}"/>
              </a:ext>
            </a:extLst>
          </p:cNvPr>
          <p:cNvSpPr>
            <a:spLocks noGrp="1"/>
          </p:cNvSpPr>
          <p:nvPr>
            <p:ph type="body" sz="quarter" idx="46"/>
          </p:nvPr>
        </p:nvSpPr>
        <p:spPr>
          <a:xfrm>
            <a:off x="2098823" y="2056526"/>
            <a:ext cx="1666281" cy="872942"/>
          </a:xfrm>
        </p:spPr>
        <p:txBody>
          <a:bodyPr/>
          <a:lstStyle/>
          <a:p>
            <a:r>
              <a:rPr lang="en-IN" dirty="0"/>
              <a:t>Reuse Existing Infrastructure</a:t>
            </a:r>
          </a:p>
        </p:txBody>
      </p:sp>
      <p:sp>
        <p:nvSpPr>
          <p:cNvPr id="10" name="Text Placeholder 9">
            <a:extLst>
              <a:ext uri="{FF2B5EF4-FFF2-40B4-BE49-F238E27FC236}">
                <a16:creationId xmlns:a16="http://schemas.microsoft.com/office/drawing/2014/main" id="{7417DFDD-2B2B-E593-E8EB-ED5072606D7B}"/>
              </a:ext>
            </a:extLst>
          </p:cNvPr>
          <p:cNvSpPr>
            <a:spLocks noGrp="1"/>
          </p:cNvSpPr>
          <p:nvPr>
            <p:ph type="body" sz="quarter" idx="47"/>
          </p:nvPr>
        </p:nvSpPr>
        <p:spPr>
          <a:xfrm>
            <a:off x="3985550" y="2063604"/>
            <a:ext cx="1568585" cy="872942"/>
          </a:xfrm>
        </p:spPr>
        <p:txBody>
          <a:bodyPr/>
          <a:lstStyle/>
          <a:p>
            <a:r>
              <a:rPr lang="en-IN" dirty="0"/>
              <a:t>High Availability</a:t>
            </a:r>
          </a:p>
        </p:txBody>
      </p:sp>
      <p:sp>
        <p:nvSpPr>
          <p:cNvPr id="11" name="Text Placeholder 10">
            <a:extLst>
              <a:ext uri="{FF2B5EF4-FFF2-40B4-BE49-F238E27FC236}">
                <a16:creationId xmlns:a16="http://schemas.microsoft.com/office/drawing/2014/main" id="{002E895F-5C19-F2AF-3285-664474B471D1}"/>
              </a:ext>
            </a:extLst>
          </p:cNvPr>
          <p:cNvSpPr>
            <a:spLocks noGrp="1"/>
          </p:cNvSpPr>
          <p:nvPr>
            <p:ph type="body" sz="quarter" idx="48"/>
          </p:nvPr>
        </p:nvSpPr>
        <p:spPr>
          <a:xfrm>
            <a:off x="6007662" y="2058417"/>
            <a:ext cx="1642632" cy="872942"/>
          </a:xfrm>
        </p:spPr>
        <p:txBody>
          <a:bodyPr/>
          <a:lstStyle/>
          <a:p>
            <a:r>
              <a:rPr lang="en-IN" dirty="0"/>
              <a:t>Phased Strategy</a:t>
            </a:r>
          </a:p>
        </p:txBody>
      </p:sp>
      <p:sp>
        <p:nvSpPr>
          <p:cNvPr id="12" name="Text Placeholder 11">
            <a:extLst>
              <a:ext uri="{FF2B5EF4-FFF2-40B4-BE49-F238E27FC236}">
                <a16:creationId xmlns:a16="http://schemas.microsoft.com/office/drawing/2014/main" id="{7E69650A-7BC2-F5D8-3E39-CA26D68C13DB}"/>
              </a:ext>
            </a:extLst>
          </p:cNvPr>
          <p:cNvSpPr>
            <a:spLocks noGrp="1"/>
          </p:cNvSpPr>
          <p:nvPr>
            <p:ph type="body" sz="quarter" idx="49"/>
          </p:nvPr>
        </p:nvSpPr>
        <p:spPr>
          <a:xfrm>
            <a:off x="7961549" y="2056525"/>
            <a:ext cx="1666281" cy="869759"/>
          </a:xfrm>
        </p:spPr>
        <p:txBody>
          <a:bodyPr/>
          <a:lstStyle/>
          <a:p>
            <a:r>
              <a:rPr lang="en-US" dirty="0"/>
              <a:t>Migration Velocity</a:t>
            </a:r>
            <a:endParaRPr lang="en-IN" dirty="0"/>
          </a:p>
        </p:txBody>
      </p:sp>
      <p:sp>
        <p:nvSpPr>
          <p:cNvPr id="13" name="Footer Placeholder 12">
            <a:extLst>
              <a:ext uri="{FF2B5EF4-FFF2-40B4-BE49-F238E27FC236}">
                <a16:creationId xmlns:a16="http://schemas.microsoft.com/office/drawing/2014/main" id="{2EB1EAAD-E198-EF7C-E2F6-C28311365880}"/>
              </a:ext>
            </a:extLst>
          </p:cNvPr>
          <p:cNvSpPr>
            <a:spLocks noGrp="1"/>
          </p:cNvSpPr>
          <p:nvPr>
            <p:ph type="ftr" sz="quarter" idx="54"/>
          </p:nvPr>
        </p:nvSpPr>
        <p:spPr/>
        <p:txBody>
          <a:bodyPr/>
          <a:lstStyle/>
          <a:p>
            <a:r>
              <a:rPr lang="en-US" noProof="0"/>
              <a:t>Presentation title</a:t>
            </a:r>
            <a:endParaRPr lang="en-US" noProof="0" dirty="0"/>
          </a:p>
        </p:txBody>
      </p:sp>
      <p:sp>
        <p:nvSpPr>
          <p:cNvPr id="14" name="Slide Number Placeholder 13">
            <a:extLst>
              <a:ext uri="{FF2B5EF4-FFF2-40B4-BE49-F238E27FC236}">
                <a16:creationId xmlns:a16="http://schemas.microsoft.com/office/drawing/2014/main" id="{2E2A2E81-E2C0-A985-6C37-2C2F5DA1D791}"/>
              </a:ext>
            </a:extLst>
          </p:cNvPr>
          <p:cNvSpPr>
            <a:spLocks noGrp="1"/>
          </p:cNvSpPr>
          <p:nvPr>
            <p:ph type="sldNum" sz="quarter" idx="55"/>
          </p:nvPr>
        </p:nvSpPr>
        <p:spPr/>
        <p:txBody>
          <a:bodyPr/>
          <a:lstStyle/>
          <a:p>
            <a:fld id="{47FEACEE-25B4-4A2D-B147-27296E36371D}" type="slidenum">
              <a:rPr lang="en-US" altLang="zh-CN" noProof="0" smtClean="0"/>
              <a:pPr/>
              <a:t>7</a:t>
            </a:fld>
            <a:endParaRPr lang="en-US" altLang="zh-CN" noProof="0" dirty="0"/>
          </a:p>
        </p:txBody>
      </p:sp>
      <p:sp>
        <p:nvSpPr>
          <p:cNvPr id="16" name="Text Placeholder 15">
            <a:extLst>
              <a:ext uri="{FF2B5EF4-FFF2-40B4-BE49-F238E27FC236}">
                <a16:creationId xmlns:a16="http://schemas.microsoft.com/office/drawing/2014/main" id="{828DAB81-F837-DF6A-DF99-F7F31025425A}"/>
              </a:ext>
            </a:extLst>
          </p:cNvPr>
          <p:cNvSpPr>
            <a:spLocks noGrp="1"/>
          </p:cNvSpPr>
          <p:nvPr>
            <p:ph type="body" sz="quarter" idx="52"/>
          </p:nvPr>
        </p:nvSpPr>
        <p:spPr>
          <a:xfrm>
            <a:off x="6007661" y="2922745"/>
            <a:ext cx="1643969" cy="2775777"/>
          </a:xfrm>
        </p:spPr>
        <p:txBody>
          <a:bodyPr/>
          <a:lstStyle/>
          <a:p>
            <a:pPr algn="l"/>
            <a:r>
              <a:rPr lang="en-US" sz="1400" dirty="0"/>
              <a:t>Foundation Phase</a:t>
            </a:r>
            <a:r>
              <a:rPr lang="en-US" sz="1600" dirty="0"/>
              <a:t>: </a:t>
            </a:r>
            <a:r>
              <a:rPr lang="en-US" sz="900" dirty="0"/>
              <a:t>Focus on building a "Migration Factory" for automation, testing, and developing migration plans. Accelerated </a:t>
            </a:r>
            <a:endParaRPr lang="en-US" sz="1600" dirty="0"/>
          </a:p>
          <a:p>
            <a:pPr algn="l"/>
            <a:r>
              <a:rPr lang="en-US" sz="1400" dirty="0"/>
              <a:t>Migration Phase</a:t>
            </a:r>
            <a:r>
              <a:rPr lang="en-US" sz="1600" dirty="0"/>
              <a:t>: </a:t>
            </a:r>
            <a:r>
              <a:rPr lang="en-US" sz="1000" dirty="0"/>
              <a:t>Scale out the migration efforts, leveraging the automated processes to transition VMs in a rapid, repeatable manner.</a:t>
            </a:r>
            <a:endParaRPr lang="en-IN" sz="1600" dirty="0"/>
          </a:p>
        </p:txBody>
      </p:sp>
      <p:sp>
        <p:nvSpPr>
          <p:cNvPr id="17" name="Text Placeholder 10">
            <a:extLst>
              <a:ext uri="{FF2B5EF4-FFF2-40B4-BE49-F238E27FC236}">
                <a16:creationId xmlns:a16="http://schemas.microsoft.com/office/drawing/2014/main" id="{3B0085E8-9BAF-2B7A-D70F-CBF4F2060894}"/>
              </a:ext>
            </a:extLst>
          </p:cNvPr>
          <p:cNvSpPr txBox="1">
            <a:spLocks/>
          </p:cNvSpPr>
          <p:nvPr/>
        </p:nvSpPr>
        <p:spPr>
          <a:xfrm>
            <a:off x="9892852" y="2054965"/>
            <a:ext cx="1865376" cy="866219"/>
          </a:xfrm>
          <a:prstGeom prst="rect">
            <a:avLst/>
          </a:prstGeom>
          <a:ln w="19050">
            <a:solidFill>
              <a:schemeClr val="accent3"/>
            </a:solidFill>
          </a:ln>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800" b="1" i="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Workload Prioritization</a:t>
            </a:r>
          </a:p>
        </p:txBody>
      </p:sp>
      <p:sp>
        <p:nvSpPr>
          <p:cNvPr id="18" name="Text Placeholder 15">
            <a:extLst>
              <a:ext uri="{FF2B5EF4-FFF2-40B4-BE49-F238E27FC236}">
                <a16:creationId xmlns:a16="http://schemas.microsoft.com/office/drawing/2014/main" id="{F0D057F1-2BB8-8A9D-4AEE-F08D57CB7E61}"/>
              </a:ext>
            </a:extLst>
          </p:cNvPr>
          <p:cNvSpPr txBox="1">
            <a:spLocks/>
          </p:cNvSpPr>
          <p:nvPr/>
        </p:nvSpPr>
        <p:spPr>
          <a:xfrm>
            <a:off x="9892852" y="2913173"/>
            <a:ext cx="1865376" cy="2785349"/>
          </a:xfrm>
          <a:prstGeom prst="rect">
            <a:avLst/>
          </a:prstGeom>
          <a:ln w="19050">
            <a:solidFill>
              <a:schemeClr val="accent3"/>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200" dirty="0"/>
              <a:t>Workloads will be assessed for complexity, with easy and medium migrations prioritized in the initial waves.</a:t>
            </a:r>
            <a:endParaRPr lang="en-IN" dirty="0"/>
          </a:p>
        </p:txBody>
      </p:sp>
      <p:sp>
        <p:nvSpPr>
          <p:cNvPr id="5" name="Title 7">
            <a:extLst>
              <a:ext uri="{FF2B5EF4-FFF2-40B4-BE49-F238E27FC236}">
                <a16:creationId xmlns:a16="http://schemas.microsoft.com/office/drawing/2014/main" id="{6D308769-790A-963E-A6FD-18146CDB0C99}"/>
              </a:ext>
            </a:extLst>
          </p:cNvPr>
          <p:cNvSpPr txBox="1">
            <a:spLocks/>
          </p:cNvSpPr>
          <p:nvPr/>
        </p:nvSpPr>
        <p:spPr>
          <a:xfrm>
            <a:off x="6006326" y="669050"/>
            <a:ext cx="5645100" cy="139455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IN" dirty="0"/>
              <a:t>Migration Approach</a:t>
            </a:r>
          </a:p>
        </p:txBody>
      </p:sp>
    </p:spTree>
    <p:extLst>
      <p:ext uri="{BB962C8B-B14F-4D97-AF65-F5344CB8AC3E}">
        <p14:creationId xmlns:p14="http://schemas.microsoft.com/office/powerpoint/2010/main" val="3199926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ANNUAL REVENUE GROWTH</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Quarterly performance</a:t>
            </a:r>
          </a:p>
        </p:txBody>
      </p:sp>
      <p:graphicFrame>
        <p:nvGraphicFramePr>
          <p:cNvPr id="14" name="Chart Placeholder 13" descr="Bar chart">
            <a:extLst>
              <a:ext uri="{FF2B5EF4-FFF2-40B4-BE49-F238E27FC236}">
                <a16:creationId xmlns:a16="http://schemas.microsoft.com/office/drawing/2014/main" id="{B7C287C2-FD80-40E0-BEEE-ABC91A81663B}"/>
              </a:ext>
            </a:extLst>
          </p:cNvPr>
          <p:cNvGraphicFramePr>
            <a:graphicFrameLocks noGrp="1"/>
          </p:cNvGraphicFramePr>
          <p:nvPr>
            <p:ph type="chart" sz="quarter" idx="27"/>
            <p:extLst>
              <p:ext uri="{D42A27DB-BD31-4B8C-83A1-F6EECF244321}">
                <p14:modId xmlns:p14="http://schemas.microsoft.com/office/powerpoint/2010/main" val="2797691647"/>
              </p:ext>
            </p:extLst>
          </p:nvPr>
        </p:nvGraphicFramePr>
        <p:xfrm>
          <a:off x="587375" y="1622425"/>
          <a:ext cx="10890250" cy="4156075"/>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1640288181"/>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118</TotalTime>
  <Words>1180</Words>
  <Application>Microsoft Office PowerPoint</Application>
  <PresentationFormat>Widescreen</PresentationFormat>
  <Paragraphs>237</Paragraphs>
  <Slides>20</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等线</vt:lpstr>
      <vt:lpstr>Abadi</vt:lpstr>
      <vt:lpstr>Arial</vt:lpstr>
      <vt:lpstr>Calibri</vt:lpstr>
      <vt:lpstr>Posterama</vt:lpstr>
      <vt:lpstr>Posterama Text Black</vt:lpstr>
      <vt:lpstr>Posterama Text SemiBold</vt:lpstr>
      <vt:lpstr>Custom​​</vt:lpstr>
      <vt:lpstr>VMware to Red Hat OpenShift Virtualization Migration  Analysis &amp; Proposed Solution for a Large European Bank</vt:lpstr>
      <vt:lpstr>Agenda</vt:lpstr>
      <vt:lpstr>PowerPoint Presentation</vt:lpstr>
      <vt:lpstr>PowerPoint Presentation</vt:lpstr>
      <vt:lpstr>Current Environment Analysis</vt:lpstr>
      <vt:lpstr>Target Architecture</vt:lpstr>
      <vt:lpstr>Target Architecture</vt:lpstr>
      <vt:lpstr>Primary goals</vt:lpstr>
      <vt:lpstr>Quarterly performance</vt:lpstr>
      <vt:lpstr>Areas of growth</vt:lpstr>
      <vt:lpstr>“Business opportunities are like buses. There’s always another one coming.”</vt:lpstr>
      <vt:lpstr>Meet our team</vt:lpstr>
      <vt:lpstr>Meet our extended team </vt:lpstr>
      <vt:lpstr>Plan for product launch</vt:lpstr>
      <vt:lpstr>Plan for product launch </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Sandeep Rohilla</dc:creator>
  <cp:lastModifiedBy>Sandeep Rohilla</cp:lastModifiedBy>
  <cp:revision>1</cp:revision>
  <dcterms:created xsi:type="dcterms:W3CDTF">2025-09-09T15:25:36Z</dcterms:created>
  <dcterms:modified xsi:type="dcterms:W3CDTF">2025-09-09T17:24:10Z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